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unito Light" charset="1" panose="00000400000000000000"/>
      <p:regular r:id="rId12"/>
    </p:embeddedFont>
    <p:embeddedFont>
      <p:font typeface="Nunito Bold" charset="1" panose="00000000000000000000"/>
      <p:regular r:id="rId13"/>
    </p:embeddedFont>
    <p:embeddedFont>
      <p:font typeface="Nunito Bold Bold" charset="1" panose="00000000000000000000"/>
      <p:regular r:id="rId14"/>
    </p:embeddedFont>
    <p:embeddedFont>
      <p:font typeface="Nunito Bold Italics" charset="1" panose="00000000000000000000"/>
      <p:regular r:id="rId15"/>
    </p:embeddedFont>
    <p:embeddedFont>
      <p:font typeface="Nunito Bold Bold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jpeg" Type="http://schemas.openxmlformats.org/officeDocument/2006/relationships/image"/><Relationship Id="rId7" Target="../media/image6.jpe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grpSp>
        <p:nvGrpSpPr>
          <p:cNvPr name="Group 2" id="2"/>
          <p:cNvGrpSpPr/>
          <p:nvPr/>
        </p:nvGrpSpPr>
        <p:grpSpPr>
          <a:xfrm rot="0">
            <a:off x="9782717" y="7131377"/>
            <a:ext cx="2926462" cy="2926462"/>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7E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01032" y="-5030267"/>
            <a:ext cx="10060535" cy="1006053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51271" y="-2982324"/>
            <a:ext cx="7304734" cy="7304734"/>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432339" y="5938611"/>
            <a:ext cx="7304734" cy="7304734"/>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73078" y="5610361"/>
            <a:ext cx="10060535" cy="10060535"/>
          </a:xfrm>
          <a:prstGeom prst="rect">
            <a:avLst/>
          </a:prstGeom>
        </p:spPr>
      </p:pic>
      <p:grpSp>
        <p:nvGrpSpPr>
          <p:cNvPr name="Group 9" id="9"/>
          <p:cNvGrpSpPr>
            <a:grpSpLocks noChangeAspect="true"/>
          </p:cNvGrpSpPr>
          <p:nvPr/>
        </p:nvGrpSpPr>
        <p:grpSpPr>
          <a:xfrm rot="0">
            <a:off x="10596830" y="1819383"/>
            <a:ext cx="3831841" cy="7581956"/>
            <a:chOff x="0" y="0"/>
            <a:chExt cx="2620010" cy="5184140"/>
          </a:xfrm>
        </p:grpSpPr>
        <p:sp>
          <p:nvSpPr>
            <p:cNvPr name="Freeform 10" id="10"/>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324" r="-22324" t="0" b="0"/>
              </a:stretch>
            </a:blipFill>
          </p:spPr>
        </p:sp>
        <p:sp>
          <p:nvSpPr>
            <p:cNvPr name="Freeform 12" id="12"/>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2257190" y="3371331"/>
            <a:ext cx="7943843" cy="1869987"/>
          </a:xfrm>
          <a:prstGeom prst="rect">
            <a:avLst/>
          </a:prstGeom>
        </p:spPr>
        <p:txBody>
          <a:bodyPr anchor="t" rtlCol="false" tIns="0" lIns="0" bIns="0" rIns="0">
            <a:spAutoFit/>
          </a:bodyPr>
          <a:lstStyle/>
          <a:p>
            <a:pPr algn="just">
              <a:lnSpc>
                <a:spcPts val="7088"/>
              </a:lnSpc>
            </a:pPr>
            <a:r>
              <a:rPr lang="en-US" sz="8148" spc="-562">
                <a:solidFill>
                  <a:srgbClr val="12294E"/>
                </a:solidFill>
                <a:latin typeface="Nunito Bold"/>
              </a:rPr>
              <a:t>Puskesmas </a:t>
            </a:r>
          </a:p>
          <a:p>
            <a:pPr algn="just">
              <a:lnSpc>
                <a:spcPts val="7088"/>
              </a:lnSpc>
            </a:pPr>
            <a:r>
              <a:rPr lang="en-US" sz="8148" spc="-562">
                <a:solidFill>
                  <a:srgbClr val="12294E"/>
                </a:solidFill>
                <a:latin typeface="Nunito Bold"/>
              </a:rPr>
              <a:t>Online</a:t>
            </a:r>
          </a:p>
        </p:txBody>
      </p:sp>
      <p:sp>
        <p:nvSpPr>
          <p:cNvPr name="TextBox 20" id="20"/>
          <p:cNvSpPr txBox="true"/>
          <p:nvPr/>
        </p:nvSpPr>
        <p:spPr>
          <a:xfrm rot="0">
            <a:off x="2257190" y="8572278"/>
            <a:ext cx="2923783" cy="408301"/>
          </a:xfrm>
          <a:prstGeom prst="rect">
            <a:avLst/>
          </a:prstGeom>
        </p:spPr>
        <p:txBody>
          <a:bodyPr anchor="t" rtlCol="false" tIns="0" lIns="0" bIns="0" rIns="0">
            <a:spAutoFit/>
          </a:bodyPr>
          <a:lstStyle/>
          <a:p>
            <a:pPr>
              <a:lnSpc>
                <a:spcPts val="2940"/>
              </a:lnSpc>
            </a:pPr>
            <a:r>
              <a:rPr lang="en-US" sz="3380" spc="-233">
                <a:solidFill>
                  <a:srgbClr val="12294E"/>
                </a:solidFill>
                <a:latin typeface="Nunito Light"/>
              </a:rPr>
              <a:t>Presentation</a:t>
            </a:r>
          </a:p>
        </p:txBody>
      </p:sp>
      <p:sp>
        <p:nvSpPr>
          <p:cNvPr name="TextBox 21" id="21"/>
          <p:cNvSpPr txBox="true"/>
          <p:nvPr/>
        </p:nvSpPr>
        <p:spPr>
          <a:xfrm rot="0">
            <a:off x="14778584" y="8992981"/>
            <a:ext cx="3320165" cy="408357"/>
          </a:xfrm>
          <a:prstGeom prst="rect">
            <a:avLst/>
          </a:prstGeom>
        </p:spPr>
        <p:txBody>
          <a:bodyPr anchor="t" rtlCol="false" tIns="0" lIns="0" bIns="0" rIns="0">
            <a:spAutoFit/>
          </a:bodyPr>
          <a:lstStyle/>
          <a:p>
            <a:pPr algn="r">
              <a:lnSpc>
                <a:spcPts val="2940"/>
              </a:lnSpc>
            </a:pPr>
            <a:r>
              <a:rPr lang="en-US" sz="3380" spc="-233">
                <a:solidFill>
                  <a:srgbClr val="12294E"/>
                </a:solidFill>
                <a:latin typeface="Nunito Light"/>
              </a:rPr>
              <a:t>2 September | 2022</a:t>
            </a:r>
          </a:p>
        </p:txBody>
      </p:sp>
      <p:sp>
        <p:nvSpPr>
          <p:cNvPr name="AutoShape 22" id="22"/>
          <p:cNvSpPr/>
          <p:nvPr/>
        </p:nvSpPr>
        <p:spPr>
          <a:xfrm rot="0">
            <a:off x="4966929" y="8724069"/>
            <a:ext cx="3635278" cy="0"/>
          </a:xfrm>
          <a:prstGeom prst="line">
            <a:avLst/>
          </a:prstGeom>
          <a:ln cap="flat" w="19050">
            <a:solidFill>
              <a:srgbClr val="12294E"/>
            </a:solidFill>
            <a:prstDash val="solid"/>
            <a:headEnd type="none" len="sm" w="sm"/>
            <a:tailEnd type="none" len="sm" w="sm"/>
          </a:ln>
        </p:spPr>
      </p:sp>
      <p:sp>
        <p:nvSpPr>
          <p:cNvPr name="TextBox 23" id="23"/>
          <p:cNvSpPr txBox="true"/>
          <p:nvPr/>
        </p:nvSpPr>
        <p:spPr>
          <a:xfrm rot="0">
            <a:off x="4810850" y="8015404"/>
            <a:ext cx="3947437" cy="579203"/>
          </a:xfrm>
          <a:prstGeom prst="rect">
            <a:avLst/>
          </a:prstGeom>
        </p:spPr>
        <p:txBody>
          <a:bodyPr anchor="t" rtlCol="false" tIns="0" lIns="0" bIns="0" rIns="0">
            <a:spAutoFit/>
          </a:bodyPr>
          <a:lstStyle/>
          <a:p>
            <a:pPr algn="ctr">
              <a:lnSpc>
                <a:spcPts val="4890"/>
              </a:lnSpc>
              <a:spcBef>
                <a:spcPct val="0"/>
              </a:spcBef>
            </a:pPr>
            <a:r>
              <a:rPr lang="en-US" sz="3492" spc="-241">
                <a:solidFill>
                  <a:srgbClr val="12294E"/>
                </a:solidFill>
                <a:latin typeface="Nunito"/>
              </a:rPr>
              <a:t>IVAN NUR EFENDI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9955" y="6303446"/>
            <a:ext cx="7304734" cy="730473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grpSp>
        <p:nvGrpSpPr>
          <p:cNvPr name="Group 6" id="6"/>
          <p:cNvGrpSpPr>
            <a:grpSpLocks noChangeAspect="true"/>
          </p:cNvGrpSpPr>
          <p:nvPr/>
        </p:nvGrpSpPr>
        <p:grpSpPr>
          <a:xfrm rot="0">
            <a:off x="1123884" y="5143500"/>
            <a:ext cx="3608246" cy="3608231"/>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t="0" b="0"/>
              </a:stretch>
            </a:blipFill>
          </p:spPr>
        </p:sp>
      </p:grpSp>
      <p:grpSp>
        <p:nvGrpSpPr>
          <p:cNvPr name="Group 8" id="8"/>
          <p:cNvGrpSpPr>
            <a:grpSpLocks noChangeAspect="true"/>
          </p:cNvGrpSpPr>
          <p:nvPr/>
        </p:nvGrpSpPr>
        <p:grpSpPr>
          <a:xfrm rot="0">
            <a:off x="7162239" y="5143500"/>
            <a:ext cx="3608246" cy="3608231"/>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6" r="-25046" t="0" b="0"/>
              </a:stretch>
            </a:blipFill>
          </p:spPr>
        </p:sp>
      </p:grpSp>
      <p:grpSp>
        <p:nvGrpSpPr>
          <p:cNvPr name="Group 10" id="10"/>
          <p:cNvGrpSpPr>
            <a:grpSpLocks noChangeAspect="true"/>
          </p:cNvGrpSpPr>
          <p:nvPr/>
        </p:nvGrpSpPr>
        <p:grpSpPr>
          <a:xfrm rot="0">
            <a:off x="12777941" y="5143500"/>
            <a:ext cx="3608246" cy="3608231"/>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5046" r="-25046" t="0" b="0"/>
              </a:stretch>
            </a:blipFill>
          </p:spPr>
        </p:sp>
      </p:grpSp>
      <p:grpSp>
        <p:nvGrpSpPr>
          <p:cNvPr name="Group 12" id="12"/>
          <p:cNvGrpSpPr/>
          <p:nvPr/>
        </p:nvGrpSpPr>
        <p:grpSpPr>
          <a:xfrm rot="0">
            <a:off x="3500562" y="6303446"/>
            <a:ext cx="3445185" cy="1399168"/>
            <a:chOff x="0" y="0"/>
            <a:chExt cx="1626109" cy="660400"/>
          </a:xfrm>
        </p:grpSpPr>
        <p:sp>
          <p:nvSpPr>
            <p:cNvPr name="Freeform 13" id="13"/>
            <p:cNvSpPr/>
            <p:nvPr/>
          </p:nvSpPr>
          <p:spPr>
            <a:xfrm>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4" id="14"/>
          <p:cNvGrpSpPr/>
          <p:nvPr/>
        </p:nvGrpSpPr>
        <p:grpSpPr>
          <a:xfrm rot="0">
            <a:off x="8763028" y="6303446"/>
            <a:ext cx="3445185" cy="1399168"/>
            <a:chOff x="0" y="0"/>
            <a:chExt cx="1626109" cy="660400"/>
          </a:xfrm>
        </p:grpSpPr>
        <p:sp>
          <p:nvSpPr>
            <p:cNvPr name="Freeform 15" id="15"/>
            <p:cNvSpPr/>
            <p:nvPr/>
          </p:nvSpPr>
          <p:spPr>
            <a:xfrm>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6" id="16"/>
          <p:cNvGrpSpPr/>
          <p:nvPr/>
        </p:nvGrpSpPr>
        <p:grpSpPr>
          <a:xfrm rot="0">
            <a:off x="13934731" y="6303446"/>
            <a:ext cx="4014913" cy="1399168"/>
            <a:chOff x="0" y="0"/>
            <a:chExt cx="1895018" cy="660400"/>
          </a:xfrm>
        </p:grpSpPr>
        <p:sp>
          <p:nvSpPr>
            <p:cNvPr name="Freeform 17" id="17"/>
            <p:cNvSpPr/>
            <p:nvPr/>
          </p:nvSpPr>
          <p:spPr>
            <a:xfrm>
              <a:off x="0" y="0"/>
              <a:ext cx="1895018" cy="660400"/>
            </a:xfrm>
            <a:custGeom>
              <a:avLst/>
              <a:gdLst/>
              <a:ahLst/>
              <a:cxnLst/>
              <a:rect r="r" b="b" t="t" l="l"/>
              <a:pathLst>
                <a:path h="660400" w="1895018">
                  <a:moveTo>
                    <a:pt x="1770558" y="660400"/>
                  </a:moveTo>
                  <a:lnTo>
                    <a:pt x="124460" y="660400"/>
                  </a:lnTo>
                  <a:cubicBezTo>
                    <a:pt x="55880" y="660400"/>
                    <a:pt x="0" y="604520"/>
                    <a:pt x="0" y="535940"/>
                  </a:cubicBezTo>
                  <a:lnTo>
                    <a:pt x="0" y="124460"/>
                  </a:lnTo>
                  <a:cubicBezTo>
                    <a:pt x="0" y="55880"/>
                    <a:pt x="55880" y="0"/>
                    <a:pt x="124460" y="0"/>
                  </a:cubicBezTo>
                  <a:lnTo>
                    <a:pt x="1770558" y="0"/>
                  </a:lnTo>
                  <a:cubicBezTo>
                    <a:pt x="1839138" y="0"/>
                    <a:pt x="1895018" y="55880"/>
                    <a:pt x="1895018" y="124460"/>
                  </a:cubicBezTo>
                  <a:lnTo>
                    <a:pt x="1895018" y="535940"/>
                  </a:lnTo>
                  <a:cubicBezTo>
                    <a:pt x="1895018" y="604520"/>
                    <a:pt x="1839138" y="660400"/>
                    <a:pt x="1770558" y="660400"/>
                  </a:cubicBezTo>
                  <a:close/>
                </a:path>
              </a:pathLst>
            </a:custGeom>
            <a:solidFill>
              <a:srgbClr val="12294E">
                <a:alpha val="84706"/>
              </a:srgbClr>
            </a:solidFill>
          </p:spPr>
        </p:sp>
      </p:grpSp>
      <p:sp>
        <p:nvSpPr>
          <p:cNvPr name="AutoShape 18" id="18"/>
          <p:cNvSpPr/>
          <p:nvPr/>
        </p:nvSpPr>
        <p:spPr>
          <a:xfrm rot="0">
            <a:off x="1795358" y="4296526"/>
            <a:ext cx="915527" cy="0"/>
          </a:xfrm>
          <a:prstGeom prst="line">
            <a:avLst/>
          </a:prstGeom>
          <a:ln cap="rnd" w="180975">
            <a:solidFill>
              <a:srgbClr val="12294E"/>
            </a:solidFill>
            <a:prstDash val="solid"/>
            <a:headEnd type="none" len="sm" w="sm"/>
            <a:tailEnd type="none" len="sm" w="sm"/>
          </a:ln>
        </p:spPr>
      </p:sp>
      <p:pic>
        <p:nvPicPr>
          <p:cNvPr name="Picture 19" id="1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3828122" y="1549437"/>
            <a:ext cx="2114065" cy="2114065"/>
          </a:xfrm>
          <a:prstGeom prst="rect">
            <a:avLst/>
          </a:prstGeom>
        </p:spPr>
      </p:pic>
      <p:sp>
        <p:nvSpPr>
          <p:cNvPr name="TextBox 20" id="20"/>
          <p:cNvSpPr txBox="true"/>
          <p:nvPr/>
        </p:nvSpPr>
        <p:spPr>
          <a:xfrm rot="0">
            <a:off x="1795358" y="2084155"/>
            <a:ext cx="7182010"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Cancer Screenings</a:t>
            </a:r>
          </a:p>
        </p:txBody>
      </p:sp>
      <p:sp>
        <p:nvSpPr>
          <p:cNvPr name="TextBox 21" id="21"/>
          <p:cNvSpPr txBox="true"/>
          <p:nvPr/>
        </p:nvSpPr>
        <p:spPr>
          <a:xfrm rot="0">
            <a:off x="4069337" y="6731517"/>
            <a:ext cx="3446138" cy="495402"/>
          </a:xfrm>
          <a:prstGeom prst="rect">
            <a:avLst/>
          </a:prstGeom>
        </p:spPr>
        <p:txBody>
          <a:bodyPr anchor="t" rtlCol="false" tIns="0" lIns="0" bIns="0" rIns="0">
            <a:spAutoFit/>
          </a:bodyPr>
          <a:lstStyle/>
          <a:p>
            <a:pPr>
              <a:lnSpc>
                <a:spcPts val="4194"/>
              </a:lnSpc>
            </a:pPr>
            <a:r>
              <a:rPr lang="en-US" sz="2995" spc="-206">
                <a:solidFill>
                  <a:srgbClr val="FFFFFF"/>
                </a:solidFill>
                <a:latin typeface="Nunito"/>
              </a:rPr>
              <a:t>Prostate Cancer</a:t>
            </a:r>
          </a:p>
        </p:txBody>
      </p:sp>
      <p:sp>
        <p:nvSpPr>
          <p:cNvPr name="TextBox 22" id="22"/>
          <p:cNvSpPr txBox="true"/>
          <p:nvPr/>
        </p:nvSpPr>
        <p:spPr>
          <a:xfrm rot="0">
            <a:off x="9331803" y="6731517"/>
            <a:ext cx="3185408" cy="495402"/>
          </a:xfrm>
          <a:prstGeom prst="rect">
            <a:avLst/>
          </a:prstGeom>
        </p:spPr>
        <p:txBody>
          <a:bodyPr anchor="t" rtlCol="false" tIns="0" lIns="0" bIns="0" rIns="0">
            <a:spAutoFit/>
          </a:bodyPr>
          <a:lstStyle/>
          <a:p>
            <a:pPr>
              <a:lnSpc>
                <a:spcPts val="4194"/>
              </a:lnSpc>
            </a:pPr>
            <a:r>
              <a:rPr lang="en-US" sz="2995" spc="-206">
                <a:solidFill>
                  <a:srgbClr val="FFFFFF"/>
                </a:solidFill>
                <a:latin typeface="Nunito"/>
              </a:rPr>
              <a:t>Breast Cancer</a:t>
            </a:r>
          </a:p>
        </p:txBody>
      </p:sp>
      <p:sp>
        <p:nvSpPr>
          <p:cNvPr name="TextBox 23" id="23"/>
          <p:cNvSpPr txBox="true"/>
          <p:nvPr/>
        </p:nvSpPr>
        <p:spPr>
          <a:xfrm rot="0">
            <a:off x="14503505" y="6731517"/>
            <a:ext cx="3446138" cy="495402"/>
          </a:xfrm>
          <a:prstGeom prst="rect">
            <a:avLst/>
          </a:prstGeom>
        </p:spPr>
        <p:txBody>
          <a:bodyPr anchor="t" rtlCol="false" tIns="0" lIns="0" bIns="0" rIns="0">
            <a:spAutoFit/>
          </a:bodyPr>
          <a:lstStyle/>
          <a:p>
            <a:pPr>
              <a:lnSpc>
                <a:spcPts val="4194"/>
              </a:lnSpc>
            </a:pPr>
            <a:r>
              <a:rPr lang="en-US" sz="2995" spc="-206">
                <a:solidFill>
                  <a:srgbClr val="FFFFFF"/>
                </a:solidFill>
                <a:latin typeface="Nunito"/>
              </a:rPr>
              <a:t>Colon (Rectal) Cancer</a:t>
            </a:r>
          </a:p>
        </p:txBody>
      </p:sp>
      <p:sp>
        <p:nvSpPr>
          <p:cNvPr name="AutoShape 24" id="24"/>
          <p:cNvSpPr/>
          <p:nvPr/>
        </p:nvSpPr>
        <p:spPr>
          <a:xfrm rot="0">
            <a:off x="8011265" y="2577894"/>
            <a:ext cx="5328689" cy="0"/>
          </a:xfrm>
          <a:prstGeom prst="line">
            <a:avLst/>
          </a:prstGeom>
          <a:ln cap="flat" w="9525">
            <a:solidFill>
              <a:srgbClr val="12294E"/>
            </a:solidFill>
            <a:prstDash val="solid"/>
            <a:headEnd type="none" len="sm" w="sm"/>
            <a:tailEnd type="none" len="sm" w="sm"/>
          </a:ln>
        </p:spPr>
      </p:sp>
      <p:pic>
        <p:nvPicPr>
          <p:cNvPr name="Picture 25" id="25"/>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400000">
            <a:off x="-82437" y="7427071"/>
            <a:ext cx="2862338" cy="1566480"/>
          </a:xfrm>
          <a:prstGeom prst="rect">
            <a:avLst/>
          </a:prstGeom>
        </p:spPr>
      </p:pic>
      <p:pic>
        <p:nvPicPr>
          <p:cNvPr name="Picture 26" id="2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5400000">
            <a:off x="15735235" y="1043740"/>
            <a:ext cx="2862338" cy="156648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sp>
        <p:nvSpPr>
          <p:cNvPr name="AutoShape 4" id="4"/>
          <p:cNvSpPr/>
          <p:nvPr/>
        </p:nvSpPr>
        <p:spPr>
          <a:xfrm rot="0">
            <a:off x="1795358" y="8852947"/>
            <a:ext cx="915527" cy="0"/>
          </a:xfrm>
          <a:prstGeom prst="line">
            <a:avLst/>
          </a:prstGeom>
          <a:ln cap="rnd" w="180975">
            <a:solidFill>
              <a:srgbClr val="12294E"/>
            </a:solidFill>
            <a:prstDash val="solid"/>
            <a:headEnd type="none" len="sm" w="sm"/>
            <a:tailEnd type="none" len="sm" w="sm"/>
          </a:ln>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24200" y="7144235"/>
            <a:ext cx="2114065" cy="2114065"/>
          </a:xfrm>
          <a:prstGeom prst="rect">
            <a:avLst/>
          </a:prstGeom>
        </p:spPr>
      </p:pic>
      <p:sp>
        <p:nvSpPr>
          <p:cNvPr name="TextBox 6" id="6"/>
          <p:cNvSpPr txBox="true"/>
          <p:nvPr/>
        </p:nvSpPr>
        <p:spPr>
          <a:xfrm rot="0">
            <a:off x="1795358" y="7678953"/>
            <a:ext cx="5548315" cy="964761"/>
          </a:xfrm>
          <a:prstGeom prst="rect">
            <a:avLst/>
          </a:prstGeom>
        </p:spPr>
        <p:txBody>
          <a:bodyPr anchor="t" rtlCol="false" tIns="0" lIns="0" bIns="0" rIns="0">
            <a:spAutoFit/>
          </a:bodyPr>
          <a:lstStyle/>
          <a:p>
            <a:pPr>
              <a:lnSpc>
                <a:spcPts val="6977"/>
              </a:lnSpc>
            </a:pPr>
            <a:r>
              <a:rPr lang="en-US" sz="8019" spc="-312">
                <a:solidFill>
                  <a:srgbClr val="12294E"/>
                </a:solidFill>
                <a:latin typeface="Nunito Bold"/>
              </a:rPr>
              <a:t>Conclusion</a:t>
            </a:r>
          </a:p>
        </p:txBody>
      </p:sp>
      <p:sp>
        <p:nvSpPr>
          <p:cNvPr name="TextBox 7" id="7"/>
          <p:cNvSpPr txBox="true"/>
          <p:nvPr/>
        </p:nvSpPr>
        <p:spPr>
          <a:xfrm rot="0">
            <a:off x="2196077" y="2376179"/>
            <a:ext cx="2373438" cy="876703"/>
          </a:xfrm>
          <a:prstGeom prst="rect">
            <a:avLst/>
          </a:prstGeom>
        </p:spPr>
        <p:txBody>
          <a:bodyPr anchor="t" rtlCol="false" tIns="0" lIns="0" bIns="0" rIns="0">
            <a:spAutoFit/>
          </a:bodyPr>
          <a:lstStyle/>
          <a:p>
            <a:pPr>
              <a:lnSpc>
                <a:spcPts val="6342"/>
              </a:lnSpc>
            </a:pPr>
            <a:r>
              <a:rPr lang="en-US" sz="7289" spc="-503">
                <a:solidFill>
                  <a:srgbClr val="12294E"/>
                </a:solidFill>
                <a:latin typeface="Nunito Bold"/>
              </a:rPr>
              <a:t>01.</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grpSp>
        <p:nvGrpSpPr>
          <p:cNvPr name="Group 9" id="9"/>
          <p:cNvGrpSpPr/>
          <p:nvPr/>
        </p:nvGrpSpPr>
        <p:grpSpPr>
          <a:xfrm rot="0">
            <a:off x="14424200" y="2700230"/>
            <a:ext cx="2926462" cy="2926462"/>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7E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1247654" y="3968440"/>
            <a:ext cx="2926462" cy="292646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7E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9329060" y="2376179"/>
            <a:ext cx="2373438" cy="876703"/>
          </a:xfrm>
          <a:prstGeom prst="rect">
            <a:avLst/>
          </a:prstGeom>
        </p:spPr>
        <p:txBody>
          <a:bodyPr anchor="t" rtlCol="false" tIns="0" lIns="0" bIns="0" rIns="0">
            <a:spAutoFit/>
          </a:bodyPr>
          <a:lstStyle/>
          <a:p>
            <a:pPr>
              <a:lnSpc>
                <a:spcPts val="6342"/>
              </a:lnSpc>
            </a:pPr>
            <a:r>
              <a:rPr lang="en-US" sz="7289" spc="-503">
                <a:solidFill>
                  <a:srgbClr val="12294E"/>
                </a:solidFill>
                <a:latin typeface="Nunito Bold"/>
              </a:rPr>
              <a:t>02.</a:t>
            </a:r>
          </a:p>
        </p:txBody>
      </p:sp>
      <p:sp>
        <p:nvSpPr>
          <p:cNvPr name="AutoShape 16" id="16"/>
          <p:cNvSpPr/>
          <p:nvPr/>
        </p:nvSpPr>
        <p:spPr>
          <a:xfrm rot="0">
            <a:off x="8011265" y="8172693"/>
            <a:ext cx="5328689" cy="0"/>
          </a:xfrm>
          <a:prstGeom prst="line">
            <a:avLst/>
          </a:prstGeom>
          <a:ln cap="flat" w="9525">
            <a:solidFill>
              <a:srgbClr val="12294E"/>
            </a:solidFill>
            <a:prstDash val="solid"/>
            <a:headEnd type="none" len="sm" w="sm"/>
            <a:tailEnd type="none" len="sm" w="sm"/>
          </a:ln>
        </p:spPr>
      </p:sp>
      <p:sp>
        <p:nvSpPr>
          <p:cNvPr name="AutoShape 17" id="17"/>
          <p:cNvSpPr/>
          <p:nvPr/>
        </p:nvSpPr>
        <p:spPr>
          <a:xfrm rot="-5400000">
            <a:off x="7212180" y="4890601"/>
            <a:ext cx="2395976" cy="0"/>
          </a:xfrm>
          <a:prstGeom prst="line">
            <a:avLst/>
          </a:prstGeom>
          <a:ln cap="flat" w="9525">
            <a:solidFill>
              <a:srgbClr val="12294E"/>
            </a:solidFill>
            <a:prstDash val="solid"/>
            <a:headEnd type="none" len="sm" w="sm"/>
            <a:tailEnd type="none" len="sm" w="sm"/>
          </a:ln>
        </p:spPr>
      </p:sp>
      <p:sp>
        <p:nvSpPr>
          <p:cNvPr name="TextBox 18" id="18"/>
          <p:cNvSpPr txBox="true"/>
          <p:nvPr/>
        </p:nvSpPr>
        <p:spPr>
          <a:xfrm rot="0">
            <a:off x="2131972" y="3640226"/>
            <a:ext cx="5396988" cy="2453126"/>
          </a:xfrm>
          <a:prstGeom prst="rect">
            <a:avLst/>
          </a:prstGeom>
        </p:spPr>
        <p:txBody>
          <a:bodyPr anchor="t" rtlCol="false" tIns="0" lIns="0" bIns="0" rIns="0">
            <a:spAutoFit/>
          </a:bodyPr>
          <a:lstStyle/>
          <a:p>
            <a:pPr>
              <a:lnSpc>
                <a:spcPts val="4894"/>
              </a:lnSpc>
              <a:spcBef>
                <a:spcPct val="0"/>
              </a:spcBef>
            </a:pPr>
            <a:r>
              <a:rPr lang="en-US" sz="3495" spc="-241">
                <a:solidFill>
                  <a:srgbClr val="12294E"/>
                </a:solidFill>
                <a:latin typeface="Nunito"/>
              </a:rPr>
              <a:t>Senior citizens need to go through essential health and medical screenings regularly, at least for a preventive action</a:t>
            </a:r>
          </a:p>
        </p:txBody>
      </p:sp>
      <p:sp>
        <p:nvSpPr>
          <p:cNvPr name="TextBox 19" id="19"/>
          <p:cNvSpPr txBox="true"/>
          <p:nvPr/>
        </p:nvSpPr>
        <p:spPr>
          <a:xfrm rot="0">
            <a:off x="9329060" y="3640226"/>
            <a:ext cx="7333003" cy="2453126"/>
          </a:xfrm>
          <a:prstGeom prst="rect">
            <a:avLst/>
          </a:prstGeom>
        </p:spPr>
        <p:txBody>
          <a:bodyPr anchor="t" rtlCol="false" tIns="0" lIns="0" bIns="0" rIns="0">
            <a:spAutoFit/>
          </a:bodyPr>
          <a:lstStyle/>
          <a:p>
            <a:pPr>
              <a:lnSpc>
                <a:spcPts val="4894"/>
              </a:lnSpc>
              <a:spcBef>
                <a:spcPct val="0"/>
              </a:spcBef>
            </a:pPr>
            <a:r>
              <a:rPr lang="en-US" sz="3495" spc="-241">
                <a:solidFill>
                  <a:srgbClr val="12294E"/>
                </a:solidFill>
                <a:latin typeface="Nunito"/>
              </a:rPr>
              <a:t>Routine medical screenings may detect any causal health problems earlier, helping the older adults to get the appropriate care or treatment before their conditions get worse</a:t>
            </a:r>
          </a:p>
        </p:txBody>
      </p:sp>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5575275" y="1038472"/>
            <a:ext cx="2862338" cy="156648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9955" y="6303446"/>
            <a:ext cx="7304734" cy="730473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sp>
        <p:nvSpPr>
          <p:cNvPr name="AutoShape 5" id="5"/>
          <p:cNvSpPr/>
          <p:nvPr/>
        </p:nvSpPr>
        <p:spPr>
          <a:xfrm rot="0">
            <a:off x="1795358" y="4595076"/>
            <a:ext cx="915527" cy="0"/>
          </a:xfrm>
          <a:prstGeom prst="line">
            <a:avLst/>
          </a:prstGeom>
          <a:ln cap="rnd" w="180975">
            <a:solidFill>
              <a:srgbClr val="12294E"/>
            </a:solidFill>
            <a:prstDash val="solid"/>
            <a:headEnd type="none" len="sm" w="sm"/>
            <a:tailEnd type="none" len="sm" w="sm"/>
          </a:ln>
        </p:spPr>
      </p:sp>
      <p:grpSp>
        <p:nvGrpSpPr>
          <p:cNvPr name="Group 6" id="6"/>
          <p:cNvGrpSpPr/>
          <p:nvPr/>
        </p:nvGrpSpPr>
        <p:grpSpPr>
          <a:xfrm rot="0">
            <a:off x="11703197" y="6977860"/>
            <a:ext cx="4634141" cy="1715660"/>
            <a:chOff x="0" y="0"/>
            <a:chExt cx="1783796" cy="660400"/>
          </a:xfrm>
        </p:grpSpPr>
        <p:sp>
          <p:nvSpPr>
            <p:cNvPr name="Freeform 7" id="7"/>
            <p:cNvSpPr/>
            <p:nvPr/>
          </p:nvSpPr>
          <p:spPr>
            <a:xfrm>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8" id="8"/>
          <p:cNvGrpSpPr/>
          <p:nvPr/>
        </p:nvGrpSpPr>
        <p:grpSpPr>
          <a:xfrm rot="0">
            <a:off x="6660297" y="6977860"/>
            <a:ext cx="4634141" cy="1715660"/>
            <a:chOff x="0" y="0"/>
            <a:chExt cx="1783796" cy="660400"/>
          </a:xfrm>
        </p:grpSpPr>
        <p:sp>
          <p:nvSpPr>
            <p:cNvPr name="Freeform 9" id="9"/>
            <p:cNvSpPr/>
            <p:nvPr/>
          </p:nvSpPr>
          <p:spPr>
            <a:xfrm>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0" id="10"/>
          <p:cNvGrpSpPr/>
          <p:nvPr/>
        </p:nvGrpSpPr>
        <p:grpSpPr>
          <a:xfrm rot="0">
            <a:off x="1616581" y="6977860"/>
            <a:ext cx="4634141" cy="1715660"/>
            <a:chOff x="0" y="0"/>
            <a:chExt cx="1783796" cy="660400"/>
          </a:xfrm>
        </p:grpSpPr>
        <p:sp>
          <p:nvSpPr>
            <p:cNvPr name="Freeform 11" id="11"/>
            <p:cNvSpPr/>
            <p:nvPr/>
          </p:nvSpPr>
          <p:spPr>
            <a:xfrm>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2" id="12"/>
          <p:cNvGrpSpPr>
            <a:grpSpLocks noChangeAspect="true"/>
          </p:cNvGrpSpPr>
          <p:nvPr/>
        </p:nvGrpSpPr>
        <p:grpSpPr>
          <a:xfrm rot="0">
            <a:off x="12130712" y="-1972062"/>
            <a:ext cx="7251970" cy="7494701"/>
            <a:chOff x="0" y="0"/>
            <a:chExt cx="6362700" cy="6575666"/>
          </a:xfrm>
        </p:grpSpPr>
        <p:sp>
          <p:nvSpPr>
            <p:cNvPr name="Freeform 13" id="13"/>
            <p:cNvSpPr/>
            <p:nvPr/>
          </p:nvSpPr>
          <p:spPr>
            <a:xfrm>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0" r="0" t="0" b="-45223"/>
              </a:stretch>
            </a:blipFill>
          </p:spPr>
        </p:sp>
      </p:grpSp>
      <p:sp>
        <p:nvSpPr>
          <p:cNvPr name="TextBox 14" id="14"/>
          <p:cNvSpPr txBox="true"/>
          <p:nvPr/>
        </p:nvSpPr>
        <p:spPr>
          <a:xfrm rot="0">
            <a:off x="1795358" y="2382704"/>
            <a:ext cx="7182010"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Salford Senior Services</a:t>
            </a:r>
          </a:p>
        </p:txBody>
      </p:sp>
      <p:sp>
        <p:nvSpPr>
          <p:cNvPr name="TextBox 15" id="15"/>
          <p:cNvSpPr txBox="true"/>
          <p:nvPr/>
        </p:nvSpPr>
        <p:spPr>
          <a:xfrm rot="0">
            <a:off x="2137889" y="7350516"/>
            <a:ext cx="3763441" cy="860526"/>
          </a:xfrm>
          <a:prstGeom prst="rect">
            <a:avLst/>
          </a:prstGeom>
        </p:spPr>
        <p:txBody>
          <a:bodyPr anchor="t" rtlCol="false" tIns="0" lIns="0" bIns="0" rIns="0">
            <a:spAutoFit/>
          </a:bodyPr>
          <a:lstStyle/>
          <a:p>
            <a:pPr>
              <a:lnSpc>
                <a:spcPts val="3494"/>
              </a:lnSpc>
              <a:spcBef>
                <a:spcPct val="0"/>
              </a:spcBef>
            </a:pPr>
            <a:r>
              <a:rPr lang="en-US" sz="2496" spc="-172">
                <a:solidFill>
                  <a:srgbClr val="FFFFFF"/>
                </a:solidFill>
                <a:latin typeface="Nunito"/>
              </a:rPr>
              <a:t>123 Anywhere St., Any City, ST 12345 | 123-456-7890</a:t>
            </a:r>
          </a:p>
        </p:txBody>
      </p:sp>
      <p:sp>
        <p:nvSpPr>
          <p:cNvPr name="TextBox 16" id="16"/>
          <p:cNvSpPr txBox="true"/>
          <p:nvPr/>
        </p:nvSpPr>
        <p:spPr>
          <a:xfrm rot="0">
            <a:off x="1795358" y="5856014"/>
            <a:ext cx="3763441" cy="826709"/>
          </a:xfrm>
          <a:prstGeom prst="rect">
            <a:avLst/>
          </a:prstGeom>
        </p:spPr>
        <p:txBody>
          <a:bodyPr anchor="t" rtlCol="false" tIns="0" lIns="0" bIns="0" rIns="0">
            <a:spAutoFit/>
          </a:bodyPr>
          <a:lstStyle/>
          <a:p>
            <a:pPr>
              <a:lnSpc>
                <a:spcPts val="3235"/>
              </a:lnSpc>
            </a:pPr>
            <a:r>
              <a:rPr lang="en-US" sz="2995" spc="-206">
                <a:solidFill>
                  <a:srgbClr val="12294E"/>
                </a:solidFill>
                <a:latin typeface="Nunito Bold"/>
              </a:rPr>
              <a:t>Fauget Western Senior Center</a:t>
            </a:r>
          </a:p>
        </p:txBody>
      </p:sp>
      <p:sp>
        <p:nvSpPr>
          <p:cNvPr name="TextBox 17" id="17"/>
          <p:cNvSpPr txBox="true"/>
          <p:nvPr/>
        </p:nvSpPr>
        <p:spPr>
          <a:xfrm rot="0">
            <a:off x="6575388" y="5856014"/>
            <a:ext cx="3763441" cy="826709"/>
          </a:xfrm>
          <a:prstGeom prst="rect">
            <a:avLst/>
          </a:prstGeom>
        </p:spPr>
        <p:txBody>
          <a:bodyPr anchor="t" rtlCol="false" tIns="0" lIns="0" bIns="0" rIns="0">
            <a:spAutoFit/>
          </a:bodyPr>
          <a:lstStyle/>
          <a:p>
            <a:pPr>
              <a:lnSpc>
                <a:spcPts val="3235"/>
              </a:lnSpc>
            </a:pPr>
            <a:r>
              <a:rPr lang="en-US" sz="2995" spc="-206">
                <a:solidFill>
                  <a:srgbClr val="12294E"/>
                </a:solidFill>
                <a:latin typeface="Nunito Bold"/>
              </a:rPr>
              <a:t>Fauget Northern Senior Center</a:t>
            </a:r>
          </a:p>
        </p:txBody>
      </p:sp>
      <p:sp>
        <p:nvSpPr>
          <p:cNvPr name="TextBox 18" id="18"/>
          <p:cNvSpPr txBox="true"/>
          <p:nvPr/>
        </p:nvSpPr>
        <p:spPr>
          <a:xfrm rot="0">
            <a:off x="11703197" y="5856014"/>
            <a:ext cx="3763441" cy="826709"/>
          </a:xfrm>
          <a:prstGeom prst="rect">
            <a:avLst/>
          </a:prstGeom>
        </p:spPr>
        <p:txBody>
          <a:bodyPr anchor="t" rtlCol="false" tIns="0" lIns="0" bIns="0" rIns="0">
            <a:spAutoFit/>
          </a:bodyPr>
          <a:lstStyle/>
          <a:p>
            <a:pPr>
              <a:lnSpc>
                <a:spcPts val="3235"/>
              </a:lnSpc>
            </a:pPr>
            <a:r>
              <a:rPr lang="en-US" sz="2995" spc="-206">
                <a:solidFill>
                  <a:srgbClr val="12294E"/>
                </a:solidFill>
                <a:latin typeface="Nunito Bold"/>
              </a:rPr>
              <a:t>Fauget Southwestern Senior Center</a:t>
            </a:r>
          </a:p>
        </p:txBody>
      </p:sp>
      <p:sp>
        <p:nvSpPr>
          <p:cNvPr name="TextBox 19" id="19"/>
          <p:cNvSpPr txBox="true"/>
          <p:nvPr/>
        </p:nvSpPr>
        <p:spPr>
          <a:xfrm rot="0">
            <a:off x="7263494" y="7350516"/>
            <a:ext cx="3763441" cy="860526"/>
          </a:xfrm>
          <a:prstGeom prst="rect">
            <a:avLst/>
          </a:prstGeom>
        </p:spPr>
        <p:txBody>
          <a:bodyPr anchor="t" rtlCol="false" tIns="0" lIns="0" bIns="0" rIns="0">
            <a:spAutoFit/>
          </a:bodyPr>
          <a:lstStyle/>
          <a:p>
            <a:pPr>
              <a:lnSpc>
                <a:spcPts val="3494"/>
              </a:lnSpc>
              <a:spcBef>
                <a:spcPct val="0"/>
              </a:spcBef>
            </a:pPr>
            <a:r>
              <a:rPr lang="en-US" sz="2496" spc="-172">
                <a:solidFill>
                  <a:srgbClr val="FFFFFF"/>
                </a:solidFill>
                <a:latin typeface="Nunito"/>
              </a:rPr>
              <a:t>123 Anywhere St., Any City, ST 12345 | 123-456-7890</a:t>
            </a:r>
          </a:p>
        </p:txBody>
      </p:sp>
      <p:sp>
        <p:nvSpPr>
          <p:cNvPr name="TextBox 20" id="20"/>
          <p:cNvSpPr txBox="true"/>
          <p:nvPr/>
        </p:nvSpPr>
        <p:spPr>
          <a:xfrm rot="0">
            <a:off x="12391303" y="7350516"/>
            <a:ext cx="3763441" cy="860526"/>
          </a:xfrm>
          <a:prstGeom prst="rect">
            <a:avLst/>
          </a:prstGeom>
        </p:spPr>
        <p:txBody>
          <a:bodyPr anchor="t" rtlCol="false" tIns="0" lIns="0" bIns="0" rIns="0">
            <a:spAutoFit/>
          </a:bodyPr>
          <a:lstStyle/>
          <a:p>
            <a:pPr>
              <a:lnSpc>
                <a:spcPts val="3494"/>
              </a:lnSpc>
              <a:spcBef>
                <a:spcPct val="0"/>
              </a:spcBef>
            </a:pPr>
            <a:r>
              <a:rPr lang="en-US" sz="2496" spc="-172">
                <a:solidFill>
                  <a:srgbClr val="FFFFFF"/>
                </a:solidFill>
                <a:latin typeface="Nunito"/>
              </a:rPr>
              <a:t>123 Anywhere St., Any City, ST 12345 | 123-456-7890</a:t>
            </a:r>
          </a:p>
        </p:txBody>
      </p:sp>
      <p:pic>
        <p:nvPicPr>
          <p:cNvPr name="Picture 21" id="2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1026935" y="2125529"/>
            <a:ext cx="2114065" cy="211406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51271" y="-2982324"/>
            <a:ext cx="7304734" cy="7304734"/>
          </a:xfrm>
          <a:prstGeom prst="rect">
            <a:avLst/>
          </a:prstGeom>
        </p:spPr>
      </p:pic>
      <p:grpSp>
        <p:nvGrpSpPr>
          <p:cNvPr name="Group 3" id="3"/>
          <p:cNvGrpSpPr>
            <a:grpSpLocks noChangeAspect="true"/>
          </p:cNvGrpSpPr>
          <p:nvPr/>
        </p:nvGrpSpPr>
        <p:grpSpPr>
          <a:xfrm rot="0">
            <a:off x="10924649" y="1827678"/>
            <a:ext cx="4917978" cy="7025683"/>
            <a:chOff x="0" y="0"/>
            <a:chExt cx="4445000" cy="6350000"/>
          </a:xfrm>
        </p:grpSpPr>
        <p:sp>
          <p:nvSpPr>
            <p:cNvPr name="Freeform 4" id="4"/>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6477" r="-56477"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01032" y="-5030267"/>
            <a:ext cx="10060535" cy="1006053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16736" y="6128709"/>
            <a:ext cx="7304734" cy="730473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73078" y="5610361"/>
            <a:ext cx="10060535" cy="10060535"/>
          </a:xfrm>
          <a:prstGeom prst="rect">
            <a:avLst/>
          </a:prstGeom>
        </p:spPr>
      </p:pic>
      <p:sp>
        <p:nvSpPr>
          <p:cNvPr name="AutoShape 8" id="8"/>
          <p:cNvSpPr/>
          <p:nvPr/>
        </p:nvSpPr>
        <p:spPr>
          <a:xfrm rot="0">
            <a:off x="2378241" y="4141434"/>
            <a:ext cx="2649673" cy="0"/>
          </a:xfrm>
          <a:prstGeom prst="line">
            <a:avLst/>
          </a:prstGeom>
          <a:ln cap="rnd" w="180975">
            <a:solidFill>
              <a:srgbClr val="12294E"/>
            </a:solidFill>
            <a:prstDash val="solid"/>
            <a:headEnd type="none" len="sm" w="sm"/>
            <a:tailEnd type="none" len="sm" w="sm"/>
          </a:ln>
        </p:spPr>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97814" y="6899727"/>
            <a:ext cx="1673537" cy="1673537"/>
          </a:xfrm>
          <a:prstGeom prst="rect">
            <a:avLst/>
          </a:prstGeom>
        </p:spPr>
      </p:pic>
      <p:sp>
        <p:nvSpPr>
          <p:cNvPr name="TextBox 10" id="10"/>
          <p:cNvSpPr txBox="true"/>
          <p:nvPr/>
        </p:nvSpPr>
        <p:spPr>
          <a:xfrm rot="0">
            <a:off x="2257190" y="3141811"/>
            <a:ext cx="7824528" cy="805220"/>
          </a:xfrm>
          <a:prstGeom prst="rect">
            <a:avLst/>
          </a:prstGeom>
        </p:spPr>
        <p:txBody>
          <a:bodyPr anchor="t" rtlCol="false" tIns="0" lIns="0" bIns="0" rIns="0">
            <a:spAutoFit/>
          </a:bodyPr>
          <a:lstStyle/>
          <a:p>
            <a:pPr>
              <a:lnSpc>
                <a:spcPts val="5816"/>
              </a:lnSpc>
            </a:pPr>
            <a:r>
              <a:rPr lang="en-US" sz="6685" spc="-461">
                <a:solidFill>
                  <a:srgbClr val="12294E"/>
                </a:solidFill>
                <a:latin typeface="Nunito Bold"/>
              </a:rPr>
              <a:t>Deskripsi</a:t>
            </a:r>
          </a:p>
        </p:txBody>
      </p:sp>
      <p:sp>
        <p:nvSpPr>
          <p:cNvPr name="TextBox 11" id="11"/>
          <p:cNvSpPr txBox="true"/>
          <p:nvPr/>
        </p:nvSpPr>
        <p:spPr>
          <a:xfrm rot="0">
            <a:off x="2378241" y="5283369"/>
            <a:ext cx="6765759" cy="3074320"/>
          </a:xfrm>
          <a:prstGeom prst="rect">
            <a:avLst/>
          </a:prstGeom>
        </p:spPr>
        <p:txBody>
          <a:bodyPr anchor="t" rtlCol="false" tIns="0" lIns="0" bIns="0" rIns="0">
            <a:spAutoFit/>
          </a:bodyPr>
          <a:lstStyle/>
          <a:p>
            <a:pPr>
              <a:lnSpc>
                <a:spcPts val="4894"/>
              </a:lnSpc>
              <a:spcBef>
                <a:spcPct val="0"/>
              </a:spcBef>
            </a:pPr>
            <a:r>
              <a:rPr lang="en-US" sz="3495" spc="-241">
                <a:solidFill>
                  <a:srgbClr val="12294E"/>
                </a:solidFill>
                <a:latin typeface="Nunito"/>
              </a:rPr>
              <a:t>Puskesmas online ini merupakan sebuah inovasi aplikasi mobile yang dibuat menggunakan flutter dan nantinya  dapat digunakan oleh masyarakat khususnya di desa saya.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51271" y="-2982324"/>
            <a:ext cx="7304734" cy="730473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16736" y="6128709"/>
            <a:ext cx="7304734" cy="73047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73078" y="5610361"/>
            <a:ext cx="10060535" cy="10060535"/>
          </a:xfrm>
          <a:prstGeom prst="rect">
            <a:avLst/>
          </a:prstGeom>
        </p:spPr>
      </p:pic>
      <p:sp>
        <p:nvSpPr>
          <p:cNvPr name="AutoShape 6" id="6"/>
          <p:cNvSpPr/>
          <p:nvPr/>
        </p:nvSpPr>
        <p:spPr>
          <a:xfrm rot="0">
            <a:off x="3971685" y="3751500"/>
            <a:ext cx="2883995"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0330731" y="5383788"/>
            <a:ext cx="2926462" cy="2926462"/>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7E4"/>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0" id="10"/>
          <p:cNvGrpSpPr>
            <a:grpSpLocks noChangeAspect="true"/>
          </p:cNvGrpSpPr>
          <p:nvPr/>
        </p:nvGrpSpPr>
        <p:grpSpPr>
          <a:xfrm rot="0">
            <a:off x="10330731" y="2361416"/>
            <a:ext cx="5086533" cy="5086513"/>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t="0" b="0"/>
              </a:stretch>
            </a:blipFill>
          </p:spPr>
        </p:sp>
      </p:gr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853876" y="2361416"/>
            <a:ext cx="2114065" cy="2114065"/>
          </a:xfrm>
          <a:prstGeom prst="rect">
            <a:avLst/>
          </a:prstGeom>
        </p:spPr>
      </p:pic>
      <p:sp>
        <p:nvSpPr>
          <p:cNvPr name="TextBox 13" id="13"/>
          <p:cNvSpPr txBox="true"/>
          <p:nvPr/>
        </p:nvSpPr>
        <p:spPr>
          <a:xfrm rot="0">
            <a:off x="2257190" y="2771842"/>
            <a:ext cx="6886810" cy="979658"/>
          </a:xfrm>
          <a:prstGeom prst="rect">
            <a:avLst/>
          </a:prstGeom>
        </p:spPr>
        <p:txBody>
          <a:bodyPr anchor="t" rtlCol="false" tIns="0" lIns="0" bIns="0" rIns="0">
            <a:spAutoFit/>
          </a:bodyPr>
          <a:lstStyle/>
          <a:p>
            <a:pPr>
              <a:lnSpc>
                <a:spcPts val="7088"/>
              </a:lnSpc>
            </a:pPr>
            <a:r>
              <a:rPr lang="en-US" sz="8148" spc="-562">
                <a:solidFill>
                  <a:srgbClr val="12294E"/>
                </a:solidFill>
                <a:latin typeface="Nunito Bold"/>
              </a:rPr>
              <a:t>Latar Belakang</a:t>
            </a:r>
          </a:p>
        </p:txBody>
      </p:sp>
      <p:sp>
        <p:nvSpPr>
          <p:cNvPr name="TextBox 14" id="14"/>
          <p:cNvSpPr txBox="true"/>
          <p:nvPr/>
        </p:nvSpPr>
        <p:spPr>
          <a:xfrm rot="0">
            <a:off x="1909581" y="4767578"/>
            <a:ext cx="7234419" cy="3822006"/>
          </a:xfrm>
          <a:prstGeom prst="rect">
            <a:avLst/>
          </a:prstGeom>
        </p:spPr>
        <p:txBody>
          <a:bodyPr anchor="t" rtlCol="false" tIns="0" lIns="0" bIns="0" rIns="0">
            <a:spAutoFit/>
          </a:bodyPr>
          <a:lstStyle/>
          <a:p>
            <a:pPr>
              <a:lnSpc>
                <a:spcPts val="3366"/>
              </a:lnSpc>
              <a:spcBef>
                <a:spcPct val="0"/>
              </a:spcBef>
            </a:pPr>
            <a:r>
              <a:rPr lang="en-US" sz="2404" spc="-165">
                <a:solidFill>
                  <a:srgbClr val="12294E"/>
                </a:solidFill>
                <a:latin typeface="Nunito"/>
              </a:rPr>
              <a:t>Dijaman sekarang banyak orang-orang khususnya lansia yang memiliki beberapa gangguan kesehatan itu enggan ke klinik/puskesmas terdekat dikarenakan harus antri ataupun terdapat kendala fisik untuk datang ke tempat nya. Dan juga masih banyak masyarakat khususnya di desa saya yang minim pengetahuan mengenai kesehatan. Oleh karena itu saya mengusulkan untuk membuat sebuah aplikasi ini supaya orang-orang didesa saya dapat konsultasi mengenai kesehatan dengan mudah.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51271" y="-2982324"/>
            <a:ext cx="7304734" cy="730473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16736" y="6128709"/>
            <a:ext cx="7304734" cy="73047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sp>
        <p:nvSpPr>
          <p:cNvPr name="AutoShape 6" id="6"/>
          <p:cNvSpPr/>
          <p:nvPr/>
        </p:nvSpPr>
        <p:spPr>
          <a:xfrm rot="0">
            <a:off x="7947407" y="3036534"/>
            <a:ext cx="239318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3151859" y="4537663"/>
            <a:ext cx="985209" cy="985209"/>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294E"/>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01</a:t>
              </a:r>
            </a:p>
          </p:txBody>
        </p:sp>
      </p:grpSp>
      <p:sp>
        <p:nvSpPr>
          <p:cNvPr name="TextBox 10" id="10"/>
          <p:cNvSpPr txBox="true"/>
          <p:nvPr/>
        </p:nvSpPr>
        <p:spPr>
          <a:xfrm rot="0">
            <a:off x="6150647" y="1499062"/>
            <a:ext cx="5986706" cy="1537472"/>
          </a:xfrm>
          <a:prstGeom prst="rect">
            <a:avLst/>
          </a:prstGeom>
        </p:spPr>
        <p:txBody>
          <a:bodyPr anchor="t" rtlCol="false" tIns="0" lIns="0" bIns="0" rIns="0">
            <a:spAutoFit/>
          </a:bodyPr>
          <a:lstStyle/>
          <a:p>
            <a:pPr algn="ctr">
              <a:lnSpc>
                <a:spcPts val="5816"/>
              </a:lnSpc>
            </a:pPr>
            <a:r>
              <a:rPr lang="en-US" sz="6685" spc="-461">
                <a:solidFill>
                  <a:srgbClr val="12294E"/>
                </a:solidFill>
                <a:latin typeface="Nunito Bold"/>
              </a:rPr>
              <a:t>Fitur Puskesmas Online</a:t>
            </a:r>
          </a:p>
        </p:txBody>
      </p:sp>
      <p:sp>
        <p:nvSpPr>
          <p:cNvPr name="TextBox 11" id="11"/>
          <p:cNvSpPr txBox="true"/>
          <p:nvPr/>
        </p:nvSpPr>
        <p:spPr>
          <a:xfrm rot="0">
            <a:off x="3006194" y="5501366"/>
            <a:ext cx="1276539" cy="89273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Jadwal   </a:t>
            </a:r>
          </a:p>
        </p:txBody>
      </p:sp>
      <p:sp>
        <p:nvSpPr>
          <p:cNvPr name="TextBox 12" id="12"/>
          <p:cNvSpPr txBox="true"/>
          <p:nvPr/>
        </p:nvSpPr>
        <p:spPr>
          <a:xfrm rot="0">
            <a:off x="3908127" y="8100171"/>
            <a:ext cx="4039280" cy="89273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Informasi Obat-obat an</a:t>
            </a:r>
          </a:p>
        </p:txBody>
      </p:sp>
      <p:sp>
        <p:nvSpPr>
          <p:cNvPr name="TextBox 13" id="13"/>
          <p:cNvSpPr txBox="true"/>
          <p:nvPr/>
        </p:nvSpPr>
        <p:spPr>
          <a:xfrm rot="0">
            <a:off x="7793690" y="5501366"/>
            <a:ext cx="2182290" cy="89273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Pendaftaran  </a:t>
            </a:r>
          </a:p>
        </p:txBody>
      </p:sp>
      <p:sp>
        <p:nvSpPr>
          <p:cNvPr name="TextBox 14" id="14"/>
          <p:cNvSpPr txBox="true"/>
          <p:nvPr/>
        </p:nvSpPr>
        <p:spPr>
          <a:xfrm rot="0">
            <a:off x="13633579" y="5501366"/>
            <a:ext cx="1849065" cy="89273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Konsultasi </a:t>
            </a:r>
          </a:p>
        </p:txBody>
      </p:sp>
      <p:grpSp>
        <p:nvGrpSpPr>
          <p:cNvPr name="Group 15" id="15"/>
          <p:cNvGrpSpPr/>
          <p:nvPr/>
        </p:nvGrpSpPr>
        <p:grpSpPr>
          <a:xfrm rot="0">
            <a:off x="8392230" y="4537663"/>
            <a:ext cx="985209" cy="985209"/>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294E"/>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02</a:t>
              </a:r>
            </a:p>
          </p:txBody>
        </p:sp>
      </p:grpSp>
      <p:grpSp>
        <p:nvGrpSpPr>
          <p:cNvPr name="Group 18" id="18"/>
          <p:cNvGrpSpPr/>
          <p:nvPr/>
        </p:nvGrpSpPr>
        <p:grpSpPr>
          <a:xfrm rot="0">
            <a:off x="14065507" y="4537663"/>
            <a:ext cx="985209" cy="985209"/>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294E"/>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03</a:t>
              </a:r>
            </a:p>
          </p:txBody>
        </p:sp>
      </p:grpSp>
      <p:grpSp>
        <p:nvGrpSpPr>
          <p:cNvPr name="Group 21" id="21"/>
          <p:cNvGrpSpPr/>
          <p:nvPr/>
        </p:nvGrpSpPr>
        <p:grpSpPr>
          <a:xfrm rot="0">
            <a:off x="5435162" y="7082678"/>
            <a:ext cx="985209" cy="985209"/>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294E"/>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04</a:t>
              </a:r>
            </a:p>
          </p:txBody>
        </p:sp>
      </p:grpSp>
      <p:grpSp>
        <p:nvGrpSpPr>
          <p:cNvPr name="Group 24" id="24"/>
          <p:cNvGrpSpPr/>
          <p:nvPr/>
        </p:nvGrpSpPr>
        <p:grpSpPr>
          <a:xfrm rot="0">
            <a:off x="11121616" y="7082678"/>
            <a:ext cx="985209" cy="985209"/>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294E"/>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05</a:t>
              </a:r>
            </a:p>
          </p:txBody>
        </p:sp>
      </p:grpSp>
      <p:sp>
        <p:nvSpPr>
          <p:cNvPr name="TextBox 27" id="27"/>
          <p:cNvSpPr txBox="true"/>
          <p:nvPr/>
        </p:nvSpPr>
        <p:spPr>
          <a:xfrm rot="0">
            <a:off x="9377439" y="8100171"/>
            <a:ext cx="4473562" cy="89273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Artikel tentang kesehatan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51271" y="-2982324"/>
            <a:ext cx="7304734" cy="7304734"/>
          </a:xfrm>
          <a:prstGeom prst="rect">
            <a:avLst/>
          </a:prstGeom>
        </p:spPr>
      </p:pic>
      <p:grpSp>
        <p:nvGrpSpPr>
          <p:cNvPr name="Group 3" id="3"/>
          <p:cNvGrpSpPr>
            <a:grpSpLocks noChangeAspect="true"/>
          </p:cNvGrpSpPr>
          <p:nvPr/>
        </p:nvGrpSpPr>
        <p:grpSpPr>
          <a:xfrm rot="0">
            <a:off x="10924649" y="1827678"/>
            <a:ext cx="4917978" cy="7025683"/>
            <a:chOff x="0" y="0"/>
            <a:chExt cx="4445000" cy="6350000"/>
          </a:xfrm>
        </p:grpSpPr>
        <p:sp>
          <p:nvSpPr>
            <p:cNvPr name="Freeform 4" id="4"/>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6477" r="-56477"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01032" y="-5030267"/>
            <a:ext cx="10060535" cy="1006053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16736" y="6128709"/>
            <a:ext cx="7304734" cy="730473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773078" y="5610361"/>
            <a:ext cx="10060535" cy="10060535"/>
          </a:xfrm>
          <a:prstGeom prst="rect">
            <a:avLst/>
          </a:prstGeom>
        </p:spPr>
      </p:pic>
      <p:sp>
        <p:nvSpPr>
          <p:cNvPr name="AutoShape 8" id="8"/>
          <p:cNvSpPr/>
          <p:nvPr/>
        </p:nvSpPr>
        <p:spPr>
          <a:xfrm rot="0">
            <a:off x="2378241" y="4141434"/>
            <a:ext cx="2649673" cy="0"/>
          </a:xfrm>
          <a:prstGeom prst="line">
            <a:avLst/>
          </a:prstGeom>
          <a:ln cap="rnd" w="180975">
            <a:solidFill>
              <a:srgbClr val="12294E"/>
            </a:solidFill>
            <a:prstDash val="solid"/>
            <a:headEnd type="none" len="sm" w="sm"/>
            <a:tailEnd type="none" len="sm" w="sm"/>
          </a:ln>
        </p:spPr>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97814" y="6899727"/>
            <a:ext cx="1673537" cy="1673537"/>
          </a:xfrm>
          <a:prstGeom prst="rect">
            <a:avLst/>
          </a:prstGeom>
        </p:spPr>
      </p:pic>
      <p:sp>
        <p:nvSpPr>
          <p:cNvPr name="TextBox 10" id="10"/>
          <p:cNvSpPr txBox="true"/>
          <p:nvPr/>
        </p:nvSpPr>
        <p:spPr>
          <a:xfrm rot="0">
            <a:off x="2257190" y="3141811"/>
            <a:ext cx="7824528" cy="805220"/>
          </a:xfrm>
          <a:prstGeom prst="rect">
            <a:avLst/>
          </a:prstGeom>
        </p:spPr>
        <p:txBody>
          <a:bodyPr anchor="t" rtlCol="false" tIns="0" lIns="0" bIns="0" rIns="0">
            <a:spAutoFit/>
          </a:bodyPr>
          <a:lstStyle/>
          <a:p>
            <a:pPr>
              <a:lnSpc>
                <a:spcPts val="5816"/>
              </a:lnSpc>
            </a:pPr>
            <a:r>
              <a:rPr lang="en-US" sz="6685" spc="-461">
                <a:solidFill>
                  <a:srgbClr val="12294E"/>
                </a:solidFill>
                <a:latin typeface="Nunito Bold"/>
              </a:rPr>
              <a:t>Harapan</a:t>
            </a:r>
          </a:p>
        </p:txBody>
      </p:sp>
      <p:sp>
        <p:nvSpPr>
          <p:cNvPr name="TextBox 11" id="11"/>
          <p:cNvSpPr txBox="true"/>
          <p:nvPr/>
        </p:nvSpPr>
        <p:spPr>
          <a:xfrm rot="0">
            <a:off x="2378241" y="5292894"/>
            <a:ext cx="6237614" cy="2756163"/>
          </a:xfrm>
          <a:prstGeom prst="rect">
            <a:avLst/>
          </a:prstGeom>
        </p:spPr>
        <p:txBody>
          <a:bodyPr anchor="t" rtlCol="false" tIns="0" lIns="0" bIns="0" rIns="0">
            <a:spAutoFit/>
          </a:bodyPr>
          <a:lstStyle/>
          <a:p>
            <a:pPr marL="481583" indent="-240792" lvl="1">
              <a:lnSpc>
                <a:spcPts val="3122"/>
              </a:lnSpc>
              <a:buFont typeface="Arial"/>
              <a:buChar char="•"/>
            </a:pPr>
            <a:r>
              <a:rPr lang="en-US" sz="2230" spc="-153">
                <a:solidFill>
                  <a:srgbClr val="12294E"/>
                </a:solidFill>
                <a:latin typeface="Nunito"/>
              </a:rPr>
              <a:t>Masyarakat tau pentingnya kesehatan</a:t>
            </a:r>
          </a:p>
          <a:p>
            <a:pPr marL="481583" indent="-240792" lvl="1">
              <a:lnSpc>
                <a:spcPts val="3122"/>
              </a:lnSpc>
              <a:buFont typeface="Arial"/>
              <a:buChar char="•"/>
            </a:pPr>
            <a:r>
              <a:rPr lang="en-US" sz="2230" spc="-153">
                <a:solidFill>
                  <a:srgbClr val="12294E"/>
                </a:solidFill>
                <a:latin typeface="Nunito"/>
              </a:rPr>
              <a:t>Masyarakat lebih mudah untuk mendapatkan layanan yang lebih cepat </a:t>
            </a:r>
          </a:p>
          <a:p>
            <a:pPr marL="481583" indent="-240792" lvl="1">
              <a:lnSpc>
                <a:spcPts val="3122"/>
              </a:lnSpc>
              <a:buFont typeface="Arial"/>
              <a:buChar char="•"/>
            </a:pPr>
            <a:r>
              <a:rPr lang="en-US" sz="2230" spc="-153">
                <a:solidFill>
                  <a:srgbClr val="12294E"/>
                </a:solidFill>
                <a:latin typeface="Nunito"/>
              </a:rPr>
              <a:t>Masyarakat akan lebih cepat mendapatkan pertolongan pertama jika diperlukan tanpa harus antri</a:t>
            </a:r>
          </a:p>
          <a:p>
            <a:pPr marL="481583" indent="-240792" lvl="1">
              <a:lnSpc>
                <a:spcPts val="3122"/>
              </a:lnSpc>
              <a:buFont typeface="Arial"/>
              <a:buChar char="•"/>
            </a:pPr>
            <a:r>
              <a:rPr lang="en-US" sz="2230" spc="-153">
                <a:solidFill>
                  <a:srgbClr val="12294E"/>
                </a:solidFill>
                <a:latin typeface="Nunito"/>
              </a:rPr>
              <a:t>Harapanya aplikasi ini dapat membantu lansia dan juga ibu hamil yang  dalam keadaan darurat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51271" y="-2982324"/>
            <a:ext cx="7304734" cy="730473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16736" y="6128709"/>
            <a:ext cx="7304734" cy="7304734"/>
          </a:xfrm>
          <a:prstGeom prst="rect">
            <a:avLst/>
          </a:prstGeom>
        </p:spPr>
      </p:pic>
      <p:grpSp>
        <p:nvGrpSpPr>
          <p:cNvPr name="Group 5" id="5"/>
          <p:cNvGrpSpPr/>
          <p:nvPr/>
        </p:nvGrpSpPr>
        <p:grpSpPr>
          <a:xfrm rot="0">
            <a:off x="4178707" y="3308264"/>
            <a:ext cx="3485157" cy="3485157"/>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7E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73078" y="5610361"/>
            <a:ext cx="10060535" cy="10060535"/>
          </a:xfrm>
          <a:prstGeom prst="rect">
            <a:avLst/>
          </a:prstGeom>
        </p:spPr>
      </p:pic>
      <p:sp>
        <p:nvSpPr>
          <p:cNvPr name="AutoShape 9" id="9"/>
          <p:cNvSpPr/>
          <p:nvPr/>
        </p:nvSpPr>
        <p:spPr>
          <a:xfrm rot="0">
            <a:off x="5463522" y="6080024"/>
            <a:ext cx="915527" cy="0"/>
          </a:xfrm>
          <a:prstGeom prst="line">
            <a:avLst/>
          </a:prstGeom>
          <a:ln cap="rnd" w="180975">
            <a:solidFill>
              <a:srgbClr val="12294E"/>
            </a:solidFill>
            <a:prstDash val="solid"/>
            <a:headEnd type="none" len="sm" w="sm"/>
            <a:tailEnd type="none" len="sm" w="sm"/>
          </a:ln>
        </p:spPr>
      </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711104" y="2770165"/>
            <a:ext cx="1447072" cy="1447072"/>
          </a:xfrm>
          <a:prstGeom prst="rect">
            <a:avLst/>
          </a:prstGeom>
        </p:spPr>
      </p:pic>
      <p:sp>
        <p:nvSpPr>
          <p:cNvPr name="TextBox 11" id="11"/>
          <p:cNvSpPr txBox="true"/>
          <p:nvPr/>
        </p:nvSpPr>
        <p:spPr>
          <a:xfrm rot="0">
            <a:off x="5342471" y="4560136"/>
            <a:ext cx="7916671" cy="1324312"/>
          </a:xfrm>
          <a:prstGeom prst="rect">
            <a:avLst/>
          </a:prstGeom>
        </p:spPr>
        <p:txBody>
          <a:bodyPr anchor="t" rtlCol="false" tIns="0" lIns="0" bIns="0" rIns="0">
            <a:spAutoFit/>
          </a:bodyPr>
          <a:lstStyle/>
          <a:p>
            <a:pPr>
              <a:lnSpc>
                <a:spcPts val="9566"/>
              </a:lnSpc>
            </a:pPr>
            <a:r>
              <a:rPr lang="en-US" sz="10995" spc="-758">
                <a:solidFill>
                  <a:srgbClr val="12294E"/>
                </a:solidFill>
                <a:latin typeface="Nunito Bold"/>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9955" y="6303446"/>
            <a:ext cx="7304734" cy="7304734"/>
          </a:xfrm>
          <a:prstGeom prst="rect">
            <a:avLst/>
          </a:prstGeom>
        </p:spPr>
      </p:pic>
      <p:grpSp>
        <p:nvGrpSpPr>
          <p:cNvPr name="Group 4" id="4"/>
          <p:cNvGrpSpPr>
            <a:grpSpLocks noChangeAspect="true"/>
          </p:cNvGrpSpPr>
          <p:nvPr/>
        </p:nvGrpSpPr>
        <p:grpSpPr>
          <a:xfrm rot="0">
            <a:off x="7489058" y="3130556"/>
            <a:ext cx="5076456" cy="5246370"/>
            <a:chOff x="0" y="0"/>
            <a:chExt cx="6362700" cy="6575666"/>
          </a:xfrm>
        </p:grpSpPr>
        <p:sp>
          <p:nvSpPr>
            <p:cNvPr name="Freeform 5" id="5"/>
            <p:cNvSpPr/>
            <p:nvPr/>
          </p:nvSpPr>
          <p:spPr>
            <a:xfrm>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27515" r="-27515" t="0" b="0"/>
              </a:stretch>
            </a:blipFill>
          </p:spPr>
        </p:sp>
      </p:grpSp>
      <p:grpSp>
        <p:nvGrpSpPr>
          <p:cNvPr name="Group 6" id="6"/>
          <p:cNvGrpSpPr>
            <a:grpSpLocks noChangeAspect="true"/>
          </p:cNvGrpSpPr>
          <p:nvPr/>
        </p:nvGrpSpPr>
        <p:grpSpPr>
          <a:xfrm rot="0">
            <a:off x="12889363" y="3130556"/>
            <a:ext cx="5076456" cy="5246370"/>
            <a:chOff x="0" y="0"/>
            <a:chExt cx="6362700" cy="6575666"/>
          </a:xfrm>
        </p:grpSpPr>
        <p:sp>
          <p:nvSpPr>
            <p:cNvPr name="Freeform 7" id="7"/>
            <p:cNvSpPr/>
            <p:nvPr/>
          </p:nvSpPr>
          <p:spPr>
            <a:xfrm>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5"/>
              <a:stretch>
                <a:fillRect l="-18902" r="-18902" t="0" b="0"/>
              </a:stretch>
            </a:blipFill>
          </p:spPr>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01032" y="-5030267"/>
            <a:ext cx="10060535" cy="10060535"/>
          </a:xfrm>
          <a:prstGeom prst="rect">
            <a:avLst/>
          </a:prstGeom>
        </p:spPr>
      </p:pic>
      <p:grpSp>
        <p:nvGrpSpPr>
          <p:cNvPr name="Group 9" id="9"/>
          <p:cNvGrpSpPr/>
          <p:nvPr/>
        </p:nvGrpSpPr>
        <p:grpSpPr>
          <a:xfrm rot="0">
            <a:off x="8560302" y="1242997"/>
            <a:ext cx="8010423" cy="4561013"/>
            <a:chOff x="0" y="0"/>
            <a:chExt cx="2264505" cy="1289374"/>
          </a:xfrm>
        </p:grpSpPr>
        <p:sp>
          <p:nvSpPr>
            <p:cNvPr name="Freeform 10" id="10"/>
            <p:cNvSpPr/>
            <p:nvPr/>
          </p:nvSpPr>
          <p:spPr>
            <a:xfrm>
              <a:off x="0" y="0"/>
              <a:ext cx="2264505" cy="1289374"/>
            </a:xfrm>
            <a:custGeom>
              <a:avLst/>
              <a:gdLst/>
              <a:ahLst/>
              <a:cxnLst/>
              <a:rect r="r" b="b" t="t" l="l"/>
              <a:pathLst>
                <a:path h="1289374" w="2264505">
                  <a:moveTo>
                    <a:pt x="2140045" y="1289374"/>
                  </a:moveTo>
                  <a:lnTo>
                    <a:pt x="124460" y="1289374"/>
                  </a:lnTo>
                  <a:cubicBezTo>
                    <a:pt x="55880" y="1289374"/>
                    <a:pt x="0" y="1233494"/>
                    <a:pt x="0" y="1164914"/>
                  </a:cubicBezTo>
                  <a:lnTo>
                    <a:pt x="0" y="124460"/>
                  </a:lnTo>
                  <a:cubicBezTo>
                    <a:pt x="0" y="55880"/>
                    <a:pt x="55880" y="0"/>
                    <a:pt x="124460" y="0"/>
                  </a:cubicBezTo>
                  <a:lnTo>
                    <a:pt x="2140045" y="0"/>
                  </a:lnTo>
                  <a:cubicBezTo>
                    <a:pt x="2208625" y="0"/>
                    <a:pt x="2264505" y="55880"/>
                    <a:pt x="2264505" y="124460"/>
                  </a:cubicBezTo>
                  <a:lnTo>
                    <a:pt x="2264505" y="1164915"/>
                  </a:lnTo>
                  <a:cubicBezTo>
                    <a:pt x="2264505" y="1233494"/>
                    <a:pt x="2208625" y="1289374"/>
                    <a:pt x="2140045" y="1289374"/>
                  </a:cubicBezTo>
                  <a:close/>
                </a:path>
              </a:pathLst>
            </a:custGeom>
            <a:solidFill>
              <a:srgbClr val="12294E">
                <a:alpha val="84706"/>
              </a:srgbClr>
            </a:solidFill>
          </p:spPr>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898296" y="5431671"/>
            <a:ext cx="10060535" cy="10060535"/>
          </a:xfrm>
          <a:prstGeom prst="rect">
            <a:avLst/>
          </a:prstGeom>
        </p:spPr>
      </p:pic>
      <p:sp>
        <p:nvSpPr>
          <p:cNvPr name="AutoShape 12" id="12"/>
          <p:cNvSpPr/>
          <p:nvPr/>
        </p:nvSpPr>
        <p:spPr>
          <a:xfrm rot="0">
            <a:off x="1795358" y="8896660"/>
            <a:ext cx="915527" cy="0"/>
          </a:xfrm>
          <a:prstGeom prst="line">
            <a:avLst/>
          </a:prstGeom>
          <a:ln cap="rnd" w="180975">
            <a:solidFill>
              <a:srgbClr val="12294E"/>
            </a:solidFill>
            <a:prstDash val="solid"/>
            <a:headEnd type="none" len="sm" w="sm"/>
            <a:tailEnd type="none" len="sm" w="sm"/>
          </a:ln>
        </p:spPr>
      </p:sp>
      <p:sp>
        <p:nvSpPr>
          <p:cNvPr name="TextBox 13" id="13"/>
          <p:cNvSpPr txBox="true"/>
          <p:nvPr/>
        </p:nvSpPr>
        <p:spPr>
          <a:xfrm rot="0">
            <a:off x="1795358" y="6560621"/>
            <a:ext cx="5693700" cy="1850586"/>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Eye &amp; Hearing Test</a:t>
            </a:r>
          </a:p>
        </p:txBody>
      </p:sp>
      <p:sp>
        <p:nvSpPr>
          <p:cNvPr name="TextBox 14" id="14"/>
          <p:cNvSpPr txBox="true"/>
          <p:nvPr/>
        </p:nvSpPr>
        <p:spPr>
          <a:xfrm rot="0">
            <a:off x="9248407" y="1615653"/>
            <a:ext cx="6603206" cy="3638652"/>
          </a:xfrm>
          <a:prstGeom prst="rect">
            <a:avLst/>
          </a:prstGeom>
        </p:spPr>
        <p:txBody>
          <a:bodyPr anchor="t" rtlCol="false" tIns="0" lIns="0" bIns="0" rIns="0">
            <a:spAutoFit/>
          </a:bodyPr>
          <a:lstStyle/>
          <a:p>
            <a:pPr marL="646835" indent="-323418" lvl="1">
              <a:lnSpc>
                <a:spcPts val="4194"/>
              </a:lnSpc>
              <a:buFont typeface="Arial"/>
              <a:buChar char="•"/>
            </a:pPr>
            <a:r>
              <a:rPr lang="en-US" sz="2995" spc="-206">
                <a:solidFill>
                  <a:srgbClr val="FFFFFF"/>
                </a:solidFill>
                <a:latin typeface="Nunito"/>
              </a:rPr>
              <a:t>Older adults tend to have declined vision or eyesight</a:t>
            </a:r>
          </a:p>
          <a:p>
            <a:pPr marL="646835" indent="-323418" lvl="1">
              <a:lnSpc>
                <a:spcPts val="4194"/>
              </a:lnSpc>
              <a:buFont typeface="Arial"/>
              <a:buChar char="•"/>
            </a:pPr>
            <a:r>
              <a:rPr lang="en-US" sz="2995" spc="-206">
                <a:solidFill>
                  <a:srgbClr val="FFFFFF"/>
                </a:solidFill>
                <a:latin typeface="Nunito"/>
              </a:rPr>
              <a:t>An eye exam can identify the signs of cataracts and glaucoma</a:t>
            </a:r>
          </a:p>
          <a:p>
            <a:pPr marL="646835" indent="-323418" lvl="1">
              <a:lnSpc>
                <a:spcPts val="4194"/>
              </a:lnSpc>
              <a:buFont typeface="Arial"/>
              <a:buChar char="•"/>
            </a:pPr>
            <a:r>
              <a:rPr lang="en-US" sz="2995" spc="-206">
                <a:solidFill>
                  <a:srgbClr val="FFFFFF"/>
                </a:solidFill>
                <a:latin typeface="Nunito"/>
              </a:rPr>
              <a:t>Sometimes hearing tests may decide whether senior citizens need to wear hearing aids or not</a:t>
            </a:r>
          </a:p>
        </p:txBody>
      </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225890" y="7144235"/>
            <a:ext cx="2114065" cy="2114065"/>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6057888" y="2675551"/>
            <a:ext cx="2862338" cy="156648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9955" y="6303446"/>
            <a:ext cx="7304734" cy="730473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grpSp>
        <p:nvGrpSpPr>
          <p:cNvPr name="Group 5" id="5"/>
          <p:cNvGrpSpPr>
            <a:grpSpLocks noChangeAspect="true"/>
          </p:cNvGrpSpPr>
          <p:nvPr/>
        </p:nvGrpSpPr>
        <p:grpSpPr>
          <a:xfrm rot="0">
            <a:off x="9144000" y="1771300"/>
            <a:ext cx="4917978" cy="7025683"/>
            <a:chOff x="0" y="0"/>
            <a:chExt cx="4445000" cy="6350000"/>
          </a:xfrm>
        </p:grpSpPr>
        <p:sp>
          <p:nvSpPr>
            <p:cNvPr name="Freeform 6" id="6"/>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57209" r="-57209" t="0" b="0"/>
              </a:stretch>
            </a:blipFill>
          </p:spPr>
        </p:sp>
      </p:grpSp>
      <p:grpSp>
        <p:nvGrpSpPr>
          <p:cNvPr name="Group 7" id="7"/>
          <p:cNvGrpSpPr>
            <a:grpSpLocks noChangeAspect="true"/>
          </p:cNvGrpSpPr>
          <p:nvPr/>
        </p:nvGrpSpPr>
        <p:grpSpPr>
          <a:xfrm rot="0">
            <a:off x="14533333" y="1771300"/>
            <a:ext cx="4917978" cy="7025683"/>
            <a:chOff x="0" y="0"/>
            <a:chExt cx="4445000" cy="6350000"/>
          </a:xfrm>
        </p:grpSpPr>
        <p:sp>
          <p:nvSpPr>
            <p:cNvPr name="Freeform 8" id="8"/>
            <p:cNvSpPr/>
            <p:nvPr/>
          </p:nvSpPr>
          <p:spPr>
            <a:xfrm>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56477" r="-56477" t="0" b="0"/>
              </a:stretch>
            </a:blipFill>
          </p:spPr>
        </p:sp>
      </p:grpSp>
      <p:grpSp>
        <p:nvGrpSpPr>
          <p:cNvPr name="Group 9" id="9"/>
          <p:cNvGrpSpPr/>
          <p:nvPr/>
        </p:nvGrpSpPr>
        <p:grpSpPr>
          <a:xfrm rot="0">
            <a:off x="4453463" y="1556395"/>
            <a:ext cx="6770165" cy="2336089"/>
            <a:chOff x="0" y="0"/>
            <a:chExt cx="1913890" cy="660400"/>
          </a:xfrm>
        </p:grpSpPr>
        <p:sp>
          <p:nvSpPr>
            <p:cNvPr name="Freeform 10" id="10"/>
            <p:cNvSpPr/>
            <p:nvPr/>
          </p:nvSpPr>
          <p:spPr>
            <a:xfrm>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12294E">
                <a:alpha val="84706"/>
              </a:srgbClr>
            </a:solidFill>
          </p:spPr>
        </p:sp>
      </p:grpSp>
      <p:grpSp>
        <p:nvGrpSpPr>
          <p:cNvPr name="Group 11" id="11"/>
          <p:cNvGrpSpPr/>
          <p:nvPr/>
        </p:nvGrpSpPr>
        <p:grpSpPr>
          <a:xfrm rot="0">
            <a:off x="11000563" y="6741547"/>
            <a:ext cx="6122830" cy="2336089"/>
            <a:chOff x="0" y="0"/>
            <a:chExt cx="1730892" cy="660400"/>
          </a:xfrm>
        </p:grpSpPr>
        <p:sp>
          <p:nvSpPr>
            <p:cNvPr name="Freeform 12" id="12"/>
            <p:cNvSpPr/>
            <p:nvPr/>
          </p:nvSpPr>
          <p:spPr>
            <a:xfrm>
              <a:off x="0" y="0"/>
              <a:ext cx="1730892" cy="660400"/>
            </a:xfrm>
            <a:custGeom>
              <a:avLst/>
              <a:gdLst/>
              <a:ahLst/>
              <a:cxnLst/>
              <a:rect r="r" b="b" t="t" l="l"/>
              <a:pathLst>
                <a:path h="660400" w="1730892">
                  <a:moveTo>
                    <a:pt x="1606432" y="660400"/>
                  </a:moveTo>
                  <a:lnTo>
                    <a:pt x="124460" y="660400"/>
                  </a:lnTo>
                  <a:cubicBezTo>
                    <a:pt x="55880" y="660400"/>
                    <a:pt x="0" y="604520"/>
                    <a:pt x="0" y="535940"/>
                  </a:cubicBezTo>
                  <a:lnTo>
                    <a:pt x="0" y="124460"/>
                  </a:lnTo>
                  <a:cubicBezTo>
                    <a:pt x="0" y="55880"/>
                    <a:pt x="55880" y="0"/>
                    <a:pt x="124460" y="0"/>
                  </a:cubicBezTo>
                  <a:lnTo>
                    <a:pt x="1606432" y="0"/>
                  </a:lnTo>
                  <a:cubicBezTo>
                    <a:pt x="1675012" y="0"/>
                    <a:pt x="1730892" y="55880"/>
                    <a:pt x="1730892" y="124460"/>
                  </a:cubicBezTo>
                  <a:lnTo>
                    <a:pt x="1730892" y="535940"/>
                  </a:lnTo>
                  <a:cubicBezTo>
                    <a:pt x="1730892" y="604520"/>
                    <a:pt x="1675012" y="660400"/>
                    <a:pt x="1606432" y="660400"/>
                  </a:cubicBezTo>
                  <a:close/>
                </a:path>
              </a:pathLst>
            </a:custGeom>
            <a:solidFill>
              <a:srgbClr val="12294E">
                <a:alpha val="84706"/>
              </a:srgbClr>
            </a:solidFill>
          </p:spPr>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sp>
        <p:nvSpPr>
          <p:cNvPr name="AutoShape 14" id="14"/>
          <p:cNvSpPr/>
          <p:nvPr/>
        </p:nvSpPr>
        <p:spPr>
          <a:xfrm rot="0">
            <a:off x="1795358" y="8896660"/>
            <a:ext cx="915527" cy="0"/>
          </a:xfrm>
          <a:prstGeom prst="line">
            <a:avLst/>
          </a:prstGeom>
          <a:ln cap="rnd" w="180975">
            <a:solidFill>
              <a:srgbClr val="12294E"/>
            </a:solidFill>
            <a:prstDash val="solid"/>
            <a:headEnd type="none" len="sm" w="sm"/>
            <a:tailEnd type="none" len="sm" w="sm"/>
          </a:ln>
        </p:spPr>
      </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739377" y="4674551"/>
            <a:ext cx="937898" cy="937898"/>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58824" y="4895364"/>
            <a:ext cx="299004" cy="496273"/>
          </a:xfrm>
          <a:prstGeom prst="rect">
            <a:avLst/>
          </a:prstGeom>
        </p:spPr>
      </p:pic>
      <p:sp>
        <p:nvSpPr>
          <p:cNvPr name="TextBox 17" id="17"/>
          <p:cNvSpPr txBox="true"/>
          <p:nvPr/>
        </p:nvSpPr>
        <p:spPr>
          <a:xfrm rot="0">
            <a:off x="1795358" y="5879011"/>
            <a:ext cx="7182010" cy="2718518"/>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Blood Pressure Check &amp; Bone Density Scan</a:t>
            </a:r>
          </a:p>
        </p:txBody>
      </p:sp>
      <p:sp>
        <p:nvSpPr>
          <p:cNvPr name="TextBox 18" id="18"/>
          <p:cNvSpPr txBox="true"/>
          <p:nvPr/>
        </p:nvSpPr>
        <p:spPr>
          <a:xfrm rot="0">
            <a:off x="5141569" y="1929050"/>
            <a:ext cx="5393954" cy="1543152"/>
          </a:xfrm>
          <a:prstGeom prst="rect">
            <a:avLst/>
          </a:prstGeom>
        </p:spPr>
        <p:txBody>
          <a:bodyPr anchor="t" rtlCol="false" tIns="0" lIns="0" bIns="0" rIns="0">
            <a:spAutoFit/>
          </a:bodyPr>
          <a:lstStyle/>
          <a:p>
            <a:pPr>
              <a:lnSpc>
                <a:spcPts val="4194"/>
              </a:lnSpc>
              <a:spcBef>
                <a:spcPct val="0"/>
              </a:spcBef>
            </a:pPr>
            <a:r>
              <a:rPr lang="en-US" sz="2995" spc="-206">
                <a:solidFill>
                  <a:srgbClr val="FFFFFF"/>
                </a:solidFill>
                <a:latin typeface="Nunito"/>
              </a:rPr>
              <a:t>High blood pressure (hypertension) may lead to further heart attacks, strokes, or other heart diseases</a:t>
            </a:r>
          </a:p>
        </p:txBody>
      </p:sp>
      <p:sp>
        <p:nvSpPr>
          <p:cNvPr name="TextBox 19" id="19"/>
          <p:cNvSpPr txBox="true"/>
          <p:nvPr/>
        </p:nvSpPr>
        <p:spPr>
          <a:xfrm rot="0">
            <a:off x="11740403" y="7114203"/>
            <a:ext cx="4643150" cy="1543152"/>
          </a:xfrm>
          <a:prstGeom prst="rect">
            <a:avLst/>
          </a:prstGeom>
        </p:spPr>
        <p:txBody>
          <a:bodyPr anchor="t" rtlCol="false" tIns="0" lIns="0" bIns="0" rIns="0">
            <a:spAutoFit/>
          </a:bodyPr>
          <a:lstStyle/>
          <a:p>
            <a:pPr>
              <a:lnSpc>
                <a:spcPts val="4194"/>
              </a:lnSpc>
              <a:spcBef>
                <a:spcPct val="0"/>
              </a:spcBef>
            </a:pPr>
            <a:r>
              <a:rPr lang="en-US" sz="2995" spc="-206">
                <a:solidFill>
                  <a:srgbClr val="FFFFFF"/>
                </a:solidFill>
                <a:latin typeface="Nunito"/>
              </a:rPr>
              <a:t>A bone density scan can show the early signs of osteoporosis and fractures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898296" y="-2409370"/>
            <a:ext cx="7304734" cy="730473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39955" y="6303446"/>
            <a:ext cx="7304734" cy="730473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01032" y="-5030267"/>
            <a:ext cx="10060535" cy="10060535"/>
          </a:xfrm>
          <a:prstGeom prst="rect">
            <a:avLst/>
          </a:prstGeom>
        </p:spPr>
      </p:pic>
      <p:grpSp>
        <p:nvGrpSpPr>
          <p:cNvPr name="Group 5" id="5"/>
          <p:cNvGrpSpPr>
            <a:grpSpLocks noChangeAspect="true"/>
          </p:cNvGrpSpPr>
          <p:nvPr/>
        </p:nvGrpSpPr>
        <p:grpSpPr>
          <a:xfrm rot="0">
            <a:off x="5891754" y="3379599"/>
            <a:ext cx="10451154" cy="5878701"/>
            <a:chOff x="0" y="0"/>
            <a:chExt cx="11289030" cy="6350000"/>
          </a:xfrm>
        </p:grpSpPr>
        <p:sp>
          <p:nvSpPr>
            <p:cNvPr name="Freeform 6" id="6"/>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r="0" t="-9116" b="-9116"/>
              </a:stretch>
            </a:blip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98296" y="5431671"/>
            <a:ext cx="10060535" cy="10060535"/>
          </a:xfrm>
          <a:prstGeom prst="rect">
            <a:avLst/>
          </a:prstGeom>
        </p:spPr>
      </p:pic>
      <p:grpSp>
        <p:nvGrpSpPr>
          <p:cNvPr name="Group 8" id="8"/>
          <p:cNvGrpSpPr/>
          <p:nvPr/>
        </p:nvGrpSpPr>
        <p:grpSpPr>
          <a:xfrm rot="0">
            <a:off x="1795358" y="4477501"/>
            <a:ext cx="6122830" cy="4114800"/>
            <a:chOff x="0" y="0"/>
            <a:chExt cx="1730892" cy="1163232"/>
          </a:xfrm>
        </p:grpSpPr>
        <p:sp>
          <p:nvSpPr>
            <p:cNvPr name="Freeform 9" id="9"/>
            <p:cNvSpPr/>
            <p:nvPr/>
          </p:nvSpPr>
          <p:spPr>
            <a:xfrm>
              <a:off x="0" y="0"/>
              <a:ext cx="1730892" cy="1163232"/>
            </a:xfrm>
            <a:custGeom>
              <a:avLst/>
              <a:gdLst/>
              <a:ahLst/>
              <a:cxnLst/>
              <a:rect r="r" b="b" t="t" l="l"/>
              <a:pathLst>
                <a:path h="1163232" w="1730892">
                  <a:moveTo>
                    <a:pt x="1606432" y="1163232"/>
                  </a:moveTo>
                  <a:lnTo>
                    <a:pt x="124460" y="1163232"/>
                  </a:lnTo>
                  <a:cubicBezTo>
                    <a:pt x="55880" y="1163232"/>
                    <a:pt x="0" y="1107352"/>
                    <a:pt x="0" y="1038772"/>
                  </a:cubicBezTo>
                  <a:lnTo>
                    <a:pt x="0" y="124460"/>
                  </a:lnTo>
                  <a:cubicBezTo>
                    <a:pt x="0" y="55880"/>
                    <a:pt x="55880" y="0"/>
                    <a:pt x="124460" y="0"/>
                  </a:cubicBezTo>
                  <a:lnTo>
                    <a:pt x="1606432" y="0"/>
                  </a:lnTo>
                  <a:cubicBezTo>
                    <a:pt x="1675012" y="0"/>
                    <a:pt x="1730892" y="55880"/>
                    <a:pt x="1730892" y="124460"/>
                  </a:cubicBezTo>
                  <a:lnTo>
                    <a:pt x="1730892" y="1038772"/>
                  </a:lnTo>
                  <a:cubicBezTo>
                    <a:pt x="1730892" y="1107352"/>
                    <a:pt x="1675012" y="1163232"/>
                    <a:pt x="1606432" y="1163232"/>
                  </a:cubicBezTo>
                  <a:close/>
                </a:path>
              </a:pathLst>
            </a:custGeom>
            <a:solidFill>
              <a:srgbClr val="12294E">
                <a:alpha val="84706"/>
              </a:srgbClr>
            </a:solidFill>
          </p:spPr>
        </p:sp>
      </p:grpSp>
      <p:sp>
        <p:nvSpPr>
          <p:cNvPr name="AutoShape 10" id="10"/>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TextBox 11" id="11"/>
          <p:cNvSpPr txBox="true"/>
          <p:nvPr/>
        </p:nvSpPr>
        <p:spPr>
          <a:xfrm rot="0">
            <a:off x="1795358" y="2398474"/>
            <a:ext cx="7182010" cy="95879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Vaccinations</a:t>
            </a:r>
          </a:p>
        </p:txBody>
      </p:sp>
      <p:sp>
        <p:nvSpPr>
          <p:cNvPr name="TextBox 12" id="12"/>
          <p:cNvSpPr txBox="true"/>
          <p:nvPr/>
        </p:nvSpPr>
        <p:spPr>
          <a:xfrm rot="0">
            <a:off x="2535198" y="4850157"/>
            <a:ext cx="4643150" cy="3114777"/>
          </a:xfrm>
          <a:prstGeom prst="rect">
            <a:avLst/>
          </a:prstGeom>
        </p:spPr>
        <p:txBody>
          <a:bodyPr anchor="t" rtlCol="false" tIns="0" lIns="0" bIns="0" rIns="0">
            <a:spAutoFit/>
          </a:bodyPr>
          <a:lstStyle/>
          <a:p>
            <a:pPr marL="646835" indent="-323418" lvl="1">
              <a:lnSpc>
                <a:spcPts val="4194"/>
              </a:lnSpc>
              <a:buFont typeface="Arial"/>
              <a:buChar char="•"/>
            </a:pPr>
            <a:r>
              <a:rPr lang="en-US" sz="2995" spc="-206">
                <a:solidFill>
                  <a:srgbClr val="FFFFFF"/>
                </a:solidFill>
                <a:latin typeface="Nunito"/>
              </a:rPr>
              <a:t>Flu Shot</a:t>
            </a:r>
          </a:p>
          <a:p>
            <a:pPr marL="646835" indent="-323418" lvl="1">
              <a:lnSpc>
                <a:spcPts val="4194"/>
              </a:lnSpc>
              <a:buFont typeface="Arial"/>
              <a:buChar char="•"/>
            </a:pPr>
            <a:r>
              <a:rPr lang="en-US" sz="2995" spc="-206">
                <a:solidFill>
                  <a:srgbClr val="FFFFFF"/>
                </a:solidFill>
                <a:latin typeface="Nunito"/>
              </a:rPr>
              <a:t>The recent COVID-19 vaccines</a:t>
            </a:r>
          </a:p>
          <a:p>
            <a:pPr marL="646835" indent="-323418" lvl="1">
              <a:lnSpc>
                <a:spcPts val="4194"/>
              </a:lnSpc>
              <a:buFont typeface="Arial"/>
              <a:buChar char="•"/>
            </a:pPr>
            <a:r>
              <a:rPr lang="en-US" sz="2995" spc="-206">
                <a:solidFill>
                  <a:srgbClr val="FFFFFF"/>
                </a:solidFill>
                <a:latin typeface="Nunito"/>
              </a:rPr>
              <a:t>Shingles vaccine</a:t>
            </a:r>
          </a:p>
          <a:p>
            <a:pPr marL="646835" indent="-323418" lvl="1">
              <a:lnSpc>
                <a:spcPts val="4194"/>
              </a:lnSpc>
              <a:buFont typeface="Arial"/>
              <a:buChar char="•"/>
            </a:pPr>
            <a:r>
              <a:rPr lang="en-US" sz="2995" spc="-206">
                <a:solidFill>
                  <a:srgbClr val="FFFFFF"/>
                </a:solidFill>
                <a:latin typeface="Nunito"/>
              </a:rPr>
              <a:t>Pneumonia vaccine</a:t>
            </a:r>
          </a:p>
          <a:p>
            <a:pPr marL="646835" indent="-323418" lvl="1">
              <a:lnSpc>
                <a:spcPts val="4194"/>
              </a:lnSpc>
              <a:buFont typeface="Arial"/>
              <a:buChar char="•"/>
            </a:pPr>
            <a:r>
              <a:rPr lang="en-US" sz="2995" spc="-206">
                <a:solidFill>
                  <a:srgbClr val="FFFFFF"/>
                </a:solidFill>
                <a:latin typeface="Nunito"/>
              </a:rPr>
              <a:t>Meningitis vaccine</a:t>
            </a:r>
          </a:p>
        </p:txBody>
      </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145235" y="2363436"/>
            <a:ext cx="2114065" cy="2114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DAFKyxEdA7Q</dc:identifier>
  <dcterms:modified xsi:type="dcterms:W3CDTF">2011-08-01T06:04:30Z</dcterms:modified>
  <cp:revision>1</cp:revision>
  <dc:title>Puskesmas online</dc:title>
</cp:coreProperties>
</file>